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aku:Users:hkrimm:Attachments:COL6514_alpha_edit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aku:Users:hkrimm:Attachments:COL6514_alpha_edi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Sheet1!$A$1:$A$6</c:f>
              <c:strCache>
                <c:ptCount val="6"/>
                <c:pt idx="0">
                  <c:v>Space Science (29%)</c:v>
                </c:pt>
                <c:pt idx="1">
                  <c:v>Earth Science (27%)</c:v>
                </c:pt>
                <c:pt idx="2">
                  <c:v>Solar System (20%)</c:v>
                </c:pt>
                <c:pt idx="3">
                  <c:v>General (9%)</c:v>
                </c:pt>
                <c:pt idx="4">
                  <c:v>Life Science (8%)</c:v>
                </c:pt>
                <c:pt idx="5">
                  <c:v>Physics (7%)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475.0</c:v>
                </c:pt>
                <c:pt idx="1">
                  <c:v>443.0</c:v>
                </c:pt>
                <c:pt idx="2">
                  <c:v>319.0</c:v>
                </c:pt>
                <c:pt idx="3">
                  <c:v>156.0</c:v>
                </c:pt>
                <c:pt idx="4">
                  <c:v>132.0</c:v>
                </c:pt>
                <c:pt idx="5">
                  <c:v>111.0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155780085173"/>
          <c:y val="0.0198817577364406"/>
          <c:w val="0.34945883456043"/>
          <c:h val="0.884998846070636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Sheet1!$A$12:$A$16</c:f>
              <c:numCache>
                <c:formatCode>General</c:formatCode>
                <c:ptCount val="5"/>
                <c:pt idx="0">
                  <c:v>1970.0</c:v>
                </c:pt>
                <c:pt idx="1">
                  <c:v>1980.0</c:v>
                </c:pt>
                <c:pt idx="2">
                  <c:v>1990.0</c:v>
                </c:pt>
                <c:pt idx="3">
                  <c:v>2000.0</c:v>
                </c:pt>
                <c:pt idx="4">
                  <c:v>2010.0</c:v>
                </c:pt>
              </c:numCache>
            </c:numRef>
          </c:xVal>
          <c:yVal>
            <c:numRef>
              <c:f>Sheet1!$B$12:$B$16</c:f>
              <c:numCache>
                <c:formatCode>General</c:formatCode>
                <c:ptCount val="5"/>
                <c:pt idx="0">
                  <c:v>1.4</c:v>
                </c:pt>
                <c:pt idx="1">
                  <c:v>4.5</c:v>
                </c:pt>
                <c:pt idx="2">
                  <c:v>9.1</c:v>
                </c:pt>
                <c:pt idx="3">
                  <c:v>10.6</c:v>
                </c:pt>
                <c:pt idx="4">
                  <c:v>21.2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5094696"/>
        <c:axId val="2115250536"/>
      </c:scatterChart>
      <c:valAx>
        <c:axId val="2115094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5250536"/>
        <c:crosses val="autoZero"/>
        <c:crossBetween val="midCat"/>
      </c:valAx>
      <c:valAx>
        <c:axId val="2115250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50946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3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1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4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2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3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0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0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2EB4E-EAE1-DB44-B00A-A24FA116F502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D6EA2-02DD-9F46-A4EA-768036C7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3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g"/><Relationship Id="rId9" Type="http://schemas.openxmlformats.org/officeDocument/2006/relationships/image" Target="../media/image22.jpg"/><Relationship Id="rId10" Type="http://schemas.openxmlformats.org/officeDocument/2006/relationships/image" Target="../media/image23.jpg"/><Relationship Id="rId11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jpg"/><Relationship Id="rId11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507" y="417789"/>
            <a:ext cx="83754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 (very) brief overview of 50 years of Goddard Colloquia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</a:t>
            </a:r>
            <a:r>
              <a:rPr lang="en-US" sz="2800" dirty="0" smtClean="0"/>
              <a:t>ompiled and presented by Hans Krimm, Code 661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65390" y="2055326"/>
            <a:ext cx="3768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1635 Talks over 50 years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26391"/>
              </p:ext>
            </p:extLst>
          </p:nvPr>
        </p:nvGraphicFramePr>
        <p:xfrm>
          <a:off x="317507" y="2579385"/>
          <a:ext cx="8547630" cy="415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14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265" y="208895"/>
            <a:ext cx="7419669" cy="7078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50 years :    1635 talks</a:t>
            </a:r>
          </a:p>
          <a:p>
            <a:endParaRPr lang="en-US" sz="3200" dirty="0"/>
          </a:p>
          <a:p>
            <a:r>
              <a:rPr lang="en-US" sz="3200" dirty="0" smtClean="0"/>
              <a:t>1343 unique speakers</a:t>
            </a:r>
          </a:p>
          <a:p>
            <a:r>
              <a:rPr lang="en-US" sz="3200" dirty="0" smtClean="0"/>
              <a:t>169 local (GSFC) speakers</a:t>
            </a:r>
          </a:p>
          <a:p>
            <a:endParaRPr lang="en-US" sz="3200" dirty="0"/>
          </a:p>
          <a:p>
            <a:r>
              <a:rPr lang="en-US" sz="3200" dirty="0" smtClean="0"/>
              <a:t>157 repeat speakers:</a:t>
            </a:r>
          </a:p>
          <a:p>
            <a:r>
              <a:rPr lang="en-US" sz="3200" dirty="0" smtClean="0"/>
              <a:t>		101 spoke twice</a:t>
            </a:r>
          </a:p>
          <a:p>
            <a:r>
              <a:rPr lang="en-US" sz="3200" dirty="0"/>
              <a:t>		</a:t>
            </a:r>
            <a:r>
              <a:rPr lang="en-US" sz="3200" dirty="0" smtClean="0"/>
              <a:t>37 spoke three times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15 spoke four times</a:t>
            </a:r>
          </a:p>
          <a:p>
            <a:r>
              <a:rPr lang="en-US" sz="3200" dirty="0"/>
              <a:t>		</a:t>
            </a:r>
            <a:r>
              <a:rPr lang="en-US" sz="3200" dirty="0" smtClean="0"/>
              <a:t>4 spoke five times: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	</a:t>
            </a:r>
            <a:r>
              <a:rPr lang="en-US" sz="2800" dirty="0" err="1" smtClean="0"/>
              <a:t>Lennard</a:t>
            </a:r>
            <a:r>
              <a:rPr lang="en-US" sz="2800" dirty="0" smtClean="0"/>
              <a:t> Fisk (GSFC/NASA HQ/Michigan)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Paul Lowman (GSFC)</a:t>
            </a:r>
          </a:p>
          <a:p>
            <a:r>
              <a:rPr lang="en-US" sz="2800" dirty="0"/>
              <a:t>		</a:t>
            </a:r>
            <a:r>
              <a:rPr lang="en-US" sz="2800" dirty="0" smtClean="0"/>
              <a:t>	Eugene Parker (U. Chicago)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	Ed Stone (Cal Tech)</a:t>
            </a:r>
            <a:r>
              <a:rPr lang="en-US" sz="2800" dirty="0"/>
              <a:t>	</a:t>
            </a:r>
            <a:endParaRPr lang="en-US" sz="2800" dirty="0" smtClean="0"/>
          </a:p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479435"/>
              </p:ext>
            </p:extLst>
          </p:nvPr>
        </p:nvGraphicFramePr>
        <p:xfrm>
          <a:off x="4595500" y="208895"/>
          <a:ext cx="4331940" cy="329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71495" y="31746"/>
            <a:ext cx="407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Percentage of female speakers by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4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53" y="116981"/>
            <a:ext cx="46986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582 (of 1343) have Wikipedia pages</a:t>
            </a:r>
          </a:p>
          <a:p>
            <a:endParaRPr lang="en-US" sz="2400" dirty="0"/>
          </a:p>
          <a:p>
            <a:r>
              <a:rPr lang="en-US" sz="2400" dirty="0" smtClean="0"/>
              <a:t>~33% of past speakers are deceased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52" y="1466454"/>
            <a:ext cx="1391065" cy="2227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9326" y="1466454"/>
            <a:ext cx="2640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 Astronauts</a:t>
            </a:r>
          </a:p>
          <a:p>
            <a:r>
              <a:rPr lang="en-US" sz="2000" dirty="0" smtClean="0"/>
              <a:t>(one, Harrison Schmidt,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lso a former Senator)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335" y="116981"/>
            <a:ext cx="3477963" cy="2170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4598" y="2245619"/>
            <a:ext cx="34925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36 </a:t>
            </a:r>
            <a:r>
              <a:rPr lang="en-US" sz="2400" dirty="0" smtClean="0"/>
              <a:t>Nobel Laureates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27 Physics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7 </a:t>
            </a:r>
            <a:r>
              <a:rPr lang="en-US" sz="2400" dirty="0" smtClean="0"/>
              <a:t>Chemistry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 Medicine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1 Economics</a:t>
            </a:r>
          </a:p>
          <a:p>
            <a:r>
              <a:rPr lang="en-US" sz="1200" dirty="0" smtClean="0"/>
              <a:t>(+ several climate scientists on</a:t>
            </a:r>
          </a:p>
          <a:p>
            <a:r>
              <a:rPr lang="en-US" sz="1200" dirty="0" smtClean="0"/>
              <a:t>The Intergovernmental Panel on Climate Change, which shared Nobel Peace Prize)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539" y="4738609"/>
            <a:ext cx="2163758" cy="1298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82967" y="6070287"/>
            <a:ext cx="2624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One Astronomer Royal (Sir Martin Reese)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52" y="3776808"/>
            <a:ext cx="2463180" cy="1236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745" y="3820752"/>
            <a:ext cx="2289410" cy="1192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53" y="5372761"/>
            <a:ext cx="2545444" cy="1187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6319" y="5231600"/>
            <a:ext cx="2388875" cy="14422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01466" y="6106963"/>
            <a:ext cx="82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Rossi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1622" y="2628326"/>
            <a:ext cx="3659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many to list MacArthur, </a:t>
            </a:r>
            <a:r>
              <a:rPr lang="en-US" dirty="0" err="1" smtClean="0"/>
              <a:t>Fullbright</a:t>
            </a:r>
            <a:r>
              <a:rPr lang="en-US" dirty="0" smtClean="0"/>
              <a:t>, Guggenheim, National Medal of Science, </a:t>
            </a:r>
            <a:r>
              <a:rPr lang="en-US" dirty="0" err="1" smtClean="0"/>
              <a:t>Kavli</a:t>
            </a:r>
            <a:r>
              <a:rPr lang="en-US" dirty="0" smtClean="0"/>
              <a:t>, NASA Distinguished Service, etc.</a:t>
            </a:r>
          </a:p>
        </p:txBody>
      </p:sp>
    </p:spTree>
    <p:extLst>
      <p:ext uri="{BB962C8B-B14F-4D97-AF65-F5344CB8AC3E}">
        <p14:creationId xmlns:p14="http://schemas.microsoft.com/office/powerpoint/2010/main" val="231831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8" y="208894"/>
            <a:ext cx="2565222" cy="2565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896" y="208894"/>
            <a:ext cx="3770808" cy="2205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13" y="2913700"/>
            <a:ext cx="3085014" cy="1673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72" y="2481173"/>
            <a:ext cx="2912640" cy="2178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09" y="4804415"/>
            <a:ext cx="3251200" cy="177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329" y="4660037"/>
            <a:ext cx="3822700" cy="212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821" y="1001222"/>
            <a:ext cx="2843721" cy="35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4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va_Sobel_with_hands_folded,_November_8,_2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33" y="3591164"/>
            <a:ext cx="1494168" cy="2057400"/>
          </a:xfrm>
          <a:prstGeom prst="rect">
            <a:avLst/>
          </a:prstGeom>
        </p:spPr>
      </p:pic>
      <p:pic>
        <p:nvPicPr>
          <p:cNvPr id="6" name="Picture 5" descr="Paul_Ehrlich_-_19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70" y="273922"/>
            <a:ext cx="1589100" cy="2057400"/>
          </a:xfrm>
          <a:prstGeom prst="rect">
            <a:avLst/>
          </a:prstGeom>
        </p:spPr>
      </p:pic>
      <p:pic>
        <p:nvPicPr>
          <p:cNvPr id="7" name="Picture 6" descr="Brian_Greene_World_Science_Festiv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02" y="273922"/>
            <a:ext cx="1607344" cy="2057400"/>
          </a:xfrm>
          <a:prstGeom prst="rect">
            <a:avLst/>
          </a:prstGeom>
        </p:spPr>
      </p:pic>
      <p:pic>
        <p:nvPicPr>
          <p:cNvPr id="8" name="Picture 7" descr="James_Hansen_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1" y="3591164"/>
            <a:ext cx="1371600" cy="2057400"/>
          </a:xfrm>
          <a:prstGeom prst="rect">
            <a:avLst/>
          </a:prstGeom>
        </p:spPr>
      </p:pic>
      <p:pic>
        <p:nvPicPr>
          <p:cNvPr id="9" name="Picture 8" descr="Lester_Brow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59" y="273922"/>
            <a:ext cx="1902154" cy="2057400"/>
          </a:xfrm>
          <a:prstGeom prst="rect">
            <a:avLst/>
          </a:prstGeom>
        </p:spPr>
      </p:pic>
      <p:pic>
        <p:nvPicPr>
          <p:cNvPr id="10" name="Picture 9" descr="John_Bahc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1" y="273922"/>
            <a:ext cx="1616529" cy="2057400"/>
          </a:xfrm>
          <a:prstGeom prst="rect">
            <a:avLst/>
          </a:prstGeom>
        </p:spPr>
      </p:pic>
      <p:pic>
        <p:nvPicPr>
          <p:cNvPr id="11" name="Picture 10" descr="Leon_M._Lederm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91" y="3591164"/>
            <a:ext cx="2743200" cy="2057400"/>
          </a:xfrm>
          <a:prstGeom prst="rect">
            <a:avLst/>
          </a:prstGeom>
        </p:spPr>
      </p:pic>
      <p:pic>
        <p:nvPicPr>
          <p:cNvPr id="12" name="Picture 11" descr="Hofstadter200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58" y="3591164"/>
            <a:ext cx="1659835" cy="2057400"/>
          </a:xfrm>
          <a:prstGeom prst="rect">
            <a:avLst/>
          </a:prstGeom>
        </p:spPr>
      </p:pic>
      <p:pic>
        <p:nvPicPr>
          <p:cNvPr id="14" name="Picture 13" descr="Professor_Steven_Chu_ForMemRS_headsho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33" y="273922"/>
            <a:ext cx="1524369" cy="2057400"/>
          </a:xfrm>
          <a:prstGeom prst="rect">
            <a:avLst/>
          </a:prstGeom>
        </p:spPr>
      </p:pic>
      <p:pic>
        <p:nvPicPr>
          <p:cNvPr id="5" name="Picture 4" descr="RAND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70" y="3591164"/>
            <a:ext cx="1827876" cy="2057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9891" y="2439047"/>
            <a:ext cx="134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Bahcall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37424" y="2439047"/>
            <a:ext cx="142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Lester Brown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75887" y="2439047"/>
            <a:ext cx="137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Stephen Chu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99333" y="2439047"/>
            <a:ext cx="128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Ehrlich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63709" y="2439047"/>
            <a:ext cx="141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Brian Greene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8621" y="5866910"/>
            <a:ext cx="151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James Hansen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21250" y="585335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 Hofstadter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18793" y="5873337"/>
            <a:ext cx="163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Leon Lederman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51886" y="5873337"/>
            <a:ext cx="134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James Randi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83492" y="5873337"/>
            <a:ext cx="12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Dava</a:t>
            </a:r>
            <a:r>
              <a:rPr lang="en-US" dirty="0" smtClean="0"/>
              <a:t> </a:t>
            </a:r>
            <a:r>
              <a:rPr lang="en-US" dirty="0" err="1" smtClean="0"/>
              <a:t>Sobel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6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nn_Margul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8" y="3303976"/>
            <a:ext cx="1371600" cy="2057400"/>
          </a:xfrm>
          <a:prstGeom prst="rect">
            <a:avLst/>
          </a:prstGeom>
        </p:spPr>
      </p:pic>
      <p:pic>
        <p:nvPicPr>
          <p:cNvPr id="6" name="Picture 5" descr="Robert_Ball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8" y="151970"/>
            <a:ext cx="1397001" cy="2057400"/>
          </a:xfrm>
          <a:prstGeom prst="rect">
            <a:avLst/>
          </a:prstGeom>
        </p:spPr>
      </p:pic>
      <p:pic>
        <p:nvPicPr>
          <p:cNvPr id="7" name="Picture 6" descr="Wernher_von_Brau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11" y="3303976"/>
            <a:ext cx="1673352" cy="2057400"/>
          </a:xfrm>
          <a:prstGeom prst="rect">
            <a:avLst/>
          </a:prstGeom>
        </p:spPr>
      </p:pic>
      <p:pic>
        <p:nvPicPr>
          <p:cNvPr id="8" name="Picture 7" descr="Barry_Commo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52" y="153281"/>
            <a:ext cx="2057400" cy="2057400"/>
          </a:xfrm>
          <a:prstGeom prst="rect">
            <a:avLst/>
          </a:prstGeom>
        </p:spPr>
      </p:pic>
      <p:pic>
        <p:nvPicPr>
          <p:cNvPr id="9" name="Picture 8" descr="Freeman_Dys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87" y="151970"/>
            <a:ext cx="1372270" cy="2057400"/>
          </a:xfrm>
          <a:prstGeom prst="rect">
            <a:avLst/>
          </a:prstGeom>
        </p:spPr>
      </p:pic>
      <p:pic>
        <p:nvPicPr>
          <p:cNvPr id="11" name="Picture 10" descr="BuckminsterFuller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46" y="151970"/>
            <a:ext cx="1575722" cy="2057400"/>
          </a:xfrm>
          <a:prstGeom prst="rect">
            <a:avLst/>
          </a:prstGeom>
        </p:spPr>
      </p:pic>
      <p:pic>
        <p:nvPicPr>
          <p:cNvPr id="12" name="Picture 11" descr="Louis_Leake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11" y="151970"/>
            <a:ext cx="1763486" cy="2057400"/>
          </a:xfrm>
          <a:prstGeom prst="rect">
            <a:avLst/>
          </a:prstGeom>
        </p:spPr>
      </p:pic>
      <p:pic>
        <p:nvPicPr>
          <p:cNvPr id="13" name="Picture 12" descr="Carl_Sagan_Planetary_Societ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35" y="3303976"/>
            <a:ext cx="1506311" cy="2057400"/>
          </a:xfrm>
          <a:prstGeom prst="rect">
            <a:avLst/>
          </a:prstGeom>
        </p:spPr>
      </p:pic>
      <p:pic>
        <p:nvPicPr>
          <p:cNvPr id="14" name="Picture 13" descr="EdwardTeller1958_fewer_smudg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79" y="3303976"/>
            <a:ext cx="1435589" cy="2057400"/>
          </a:xfrm>
          <a:prstGeom prst="rect">
            <a:avLst/>
          </a:prstGeom>
        </p:spPr>
      </p:pic>
      <p:pic>
        <p:nvPicPr>
          <p:cNvPr id="15" name="Picture 14" descr="Marvin_Minsky_at_OLPCb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59" y="3303976"/>
            <a:ext cx="2055393" cy="2057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5819" y="2363845"/>
            <a:ext cx="153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Ballard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78059" y="2363845"/>
            <a:ext cx="179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Barry Commoner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93477" y="2363845"/>
            <a:ext cx="164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Freeman Dyson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65791" y="2363845"/>
            <a:ext cx="193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Buckminster Fuller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481209" y="2379718"/>
            <a:ext cx="136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Louis Leakey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8648" y="5556589"/>
            <a:ext cx="149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Lynn </a:t>
            </a:r>
            <a:r>
              <a:rPr lang="en-US" dirty="0" err="1" smtClean="0"/>
              <a:t>Margulis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93337" y="5558586"/>
            <a:ext cx="157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Marvin </a:t>
            </a:r>
            <a:r>
              <a:rPr lang="en-US" dirty="0" err="1" smtClean="0"/>
              <a:t>Minsky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049088" y="5556589"/>
            <a:ext cx="116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 Sagan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00879" y="5558586"/>
            <a:ext cx="14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Edward Teller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77666" y="5535516"/>
            <a:ext cx="206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dirty="0" err="1" smtClean="0"/>
              <a:t>ernher</a:t>
            </a:r>
            <a:r>
              <a:rPr lang="en-US" dirty="0" smtClean="0"/>
              <a:t> Von Braun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0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155</Words>
  <Application>Microsoft Macintosh PowerPoint</Application>
  <PresentationFormat>On-screen Show (4:3)</PresentationFormat>
  <Paragraphs>55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Krimm</dc:creator>
  <cp:lastModifiedBy>David Thompson</cp:lastModifiedBy>
  <cp:revision>21</cp:revision>
  <dcterms:created xsi:type="dcterms:W3CDTF">2015-09-19T20:02:44Z</dcterms:created>
  <dcterms:modified xsi:type="dcterms:W3CDTF">2015-09-21T15:29:38Z</dcterms:modified>
</cp:coreProperties>
</file>